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7" r:id="rId2"/>
    <p:sldId id="288" r:id="rId3"/>
    <p:sldId id="274" r:id="rId4"/>
    <p:sldId id="289" r:id="rId5"/>
    <p:sldId id="287" r:id="rId6"/>
    <p:sldId id="291" r:id="rId7"/>
    <p:sldId id="290" r:id="rId8"/>
    <p:sldId id="292" r:id="rId9"/>
    <p:sldId id="293" r:id="rId10"/>
    <p:sldId id="294" r:id="rId11"/>
    <p:sldId id="279" r:id="rId12"/>
    <p:sldId id="267" r:id="rId13"/>
    <p:sldId id="282" r:id="rId14"/>
    <p:sldId id="281" r:id="rId15"/>
    <p:sldId id="280" r:id="rId16"/>
    <p:sldId id="258" r:id="rId17"/>
    <p:sldId id="269" r:id="rId18"/>
    <p:sldId id="268" r:id="rId19"/>
    <p:sldId id="266" r:id="rId20"/>
    <p:sldId id="284" r:id="rId21"/>
    <p:sldId id="286" r:id="rId22"/>
    <p:sldId id="285" r:id="rId23"/>
    <p:sldId id="259" r:id="rId24"/>
    <p:sldId id="264" r:id="rId25"/>
    <p:sldId id="260" r:id="rId26"/>
    <p:sldId id="261" r:id="rId27"/>
    <p:sldId id="262" r:id="rId28"/>
    <p:sldId id="270" r:id="rId29"/>
    <p:sldId id="271" r:id="rId30"/>
    <p:sldId id="26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F52"/>
    <a:srgbClr val="EBEDF2"/>
    <a:srgbClr val="FDF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53" autoAdjust="0"/>
    <p:restoredTop sz="94660"/>
  </p:normalViewPr>
  <p:slideViewPr>
    <p:cSldViewPr snapToGrid="0" showGuides="1">
      <p:cViewPr>
        <p:scale>
          <a:sx n="90" d="100"/>
          <a:sy n="90" d="100"/>
        </p:scale>
        <p:origin x="1119" y="38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D151FA-B384-F346-B249-1C7606628C41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31ED4-E08A-FF4A-9171-536F7D374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924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NewSQL#cite_note-aslett2012-1" TargetMode="External"/><Relationship Id="rId3" Type="http://schemas.openxmlformats.org/officeDocument/2006/relationships/hyperlink" Target="https://en.wikipedia.org/wiki/Relational_database_management_system" TargetMode="External"/><Relationship Id="rId7" Type="http://schemas.openxmlformats.org/officeDocument/2006/relationships/hyperlink" Target="https://en.wikipedia.org/wiki/ACID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Online_transaction_processing" TargetMode="External"/><Relationship Id="rId5" Type="http://schemas.openxmlformats.org/officeDocument/2006/relationships/hyperlink" Target="https://en.wikipedia.org/wiki/NoSQL" TargetMode="External"/><Relationship Id="rId10" Type="http://schemas.openxmlformats.org/officeDocument/2006/relationships/hyperlink" Target="https://en.wikipedia.org/wiki/NewSQL#cite_note-highscalability-3" TargetMode="External"/><Relationship Id="rId4" Type="http://schemas.openxmlformats.org/officeDocument/2006/relationships/hyperlink" Target="https://en.wikipedia.org/wiki/Database_management_system" TargetMode="External"/><Relationship Id="rId9" Type="http://schemas.openxmlformats.org/officeDocument/2006/relationships/hyperlink" Target="https://en.wikipedia.org/wiki/NewSQL#cite_note-2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 intro to </a:t>
            </a:r>
            <a:r>
              <a:rPr lang="en-US" dirty="0" err="1"/>
              <a:t>serverless</a:t>
            </a:r>
            <a:endParaRPr lang="en-US" dirty="0"/>
          </a:p>
          <a:p>
            <a:r>
              <a:rPr lang="en-US" dirty="0"/>
              <a:t>Maturity model</a:t>
            </a:r>
          </a:p>
          <a:p>
            <a:r>
              <a:rPr lang="en-US" dirty="0" err="1"/>
              <a:t>Wardley</a:t>
            </a:r>
            <a:r>
              <a:rPr lang="en-US" dirty="0"/>
              <a:t> map, discussion on utilities</a:t>
            </a:r>
          </a:p>
          <a:p>
            <a:r>
              <a:rPr lang="en-US" dirty="0"/>
              <a:t>Benefits / ideas about how this changes everything</a:t>
            </a:r>
          </a:p>
          <a:p>
            <a:r>
              <a:rPr lang="en-US" dirty="0"/>
              <a:t>Adoption ideas</a:t>
            </a:r>
          </a:p>
          <a:p>
            <a:pPr lvl="1"/>
            <a:r>
              <a:rPr lang="en-US" dirty="0"/>
              <a:t>Focus on high value changes</a:t>
            </a:r>
          </a:p>
          <a:p>
            <a:r>
              <a:rPr lang="en-US" dirty="0"/>
              <a:t>Challenges to implement</a:t>
            </a:r>
          </a:p>
          <a:p>
            <a:r>
              <a:rPr lang="en-US" dirty="0"/>
              <a:t>Experiences at GameStop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31ED4-E08A-FF4A-9171-536F7D3746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56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Spanner ( Google’s modern </a:t>
            </a:r>
            <a:r>
              <a:rPr lang="en-US" dirty="0">
                <a:hlinkClick r:id="rId3" tooltip="Relational database management system"/>
              </a:rPr>
              <a:t>relational</a:t>
            </a:r>
            <a:r>
              <a:rPr lang="en-US" dirty="0"/>
              <a:t> </a:t>
            </a:r>
            <a:r>
              <a:rPr lang="en-US" dirty="0">
                <a:hlinkClick r:id="rId4" tooltip="Database management system"/>
              </a:rPr>
              <a:t>database management systems</a:t>
            </a:r>
            <a:r>
              <a:rPr lang="en-US" dirty="0"/>
              <a:t> that seek to provide the same scalable performance of </a:t>
            </a:r>
            <a:r>
              <a:rPr lang="en-US" dirty="0">
                <a:hlinkClick r:id="rId5" tooltip="NoSQL"/>
              </a:rPr>
              <a:t>NoSQL</a:t>
            </a:r>
            <a:r>
              <a:rPr lang="en-US" dirty="0"/>
              <a:t> systems for </a:t>
            </a:r>
            <a:r>
              <a:rPr lang="en-US" dirty="0">
                <a:hlinkClick r:id="rId6" tooltip="Online transaction processing"/>
              </a:rPr>
              <a:t>online transaction processing</a:t>
            </a:r>
            <a:r>
              <a:rPr lang="en-US" dirty="0"/>
              <a:t> (OLTP) read-write workloads while still maintaining the </a:t>
            </a:r>
            <a:r>
              <a:rPr lang="en-US" dirty="0">
                <a:hlinkClick r:id="rId7" tooltip="ACID"/>
              </a:rPr>
              <a:t>ACID</a:t>
            </a:r>
            <a:r>
              <a:rPr lang="en-US" dirty="0"/>
              <a:t> guarantees of a traditional database system.</a:t>
            </a:r>
            <a:r>
              <a:rPr lang="en-US" baseline="30000" dirty="0">
                <a:hlinkClick r:id="rId8"/>
              </a:rPr>
              <a:t>[)1]</a:t>
            </a:r>
            <a:r>
              <a:rPr lang="en-US" baseline="30000" dirty="0">
                <a:hlinkClick r:id="rId9"/>
              </a:rPr>
              <a:t>[2]</a:t>
            </a:r>
            <a:r>
              <a:rPr lang="en-US" baseline="30000" dirty="0">
                <a:hlinkClick r:id="rId10"/>
              </a:rPr>
              <a:t>[3]</a:t>
            </a:r>
            <a:r>
              <a:rPr lang="en-US" baseline="30000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31ED4-E08A-FF4A-9171-536F7D3746E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267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Staying relevant (</a:t>
            </a:r>
            <a:r>
              <a:rPr lang="en-US" dirty="0" err="1"/>
              <a:t>MySpace</a:t>
            </a:r>
            <a:r>
              <a:rPr lang="en-US" dirty="0"/>
              <a:t>) - Facebook</a:t>
            </a:r>
          </a:p>
          <a:p>
            <a:r>
              <a:rPr lang="en-US" dirty="0"/>
              <a:t>Scaling globally (?)</a:t>
            </a:r>
          </a:p>
          <a:p>
            <a:r>
              <a:rPr lang="en-US" dirty="0"/>
              <a:t>Reaching new demographics (Netflix launches to 60 countries)</a:t>
            </a:r>
          </a:p>
          <a:p>
            <a:r>
              <a:rPr lang="en-US" dirty="0"/>
              <a:t>Avoiding political pitfalls </a:t>
            </a:r>
          </a:p>
          <a:p>
            <a:r>
              <a:rPr lang="en-US" dirty="0"/>
              <a:t>Creating new products/services</a:t>
            </a:r>
          </a:p>
          <a:p>
            <a:r>
              <a:rPr lang="en-US" dirty="0"/>
              <a:t>Staying price competitive</a:t>
            </a:r>
          </a:p>
          <a:p>
            <a:r>
              <a:rPr lang="en-US" dirty="0"/>
              <a:t>Adapting to change (Blockbuster)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31ED4-E08A-FF4A-9171-536F7D3746E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91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88631"/>
            <a:ext cx="9144000" cy="2387600"/>
          </a:xfrm>
        </p:spPr>
        <p:txBody>
          <a:bodyPr anchor="ctr">
            <a:normAutofit/>
          </a:bodyPr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DDBFB-5A55-4C7D-9621-3F1CC18082C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464C6-FD41-479F-9378-0A8F4CB7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4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DDBFB-5A55-4C7D-9621-3F1CC18082C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464C6-FD41-479F-9378-0A8F4CB7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2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DDBFB-5A55-4C7D-9621-3F1CC18082C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464C6-FD41-479F-9378-0A8F4CB7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635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DDBFB-5A55-4C7D-9621-3F1CC18082C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464C6-FD41-479F-9378-0A8F4CB7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76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DDBFB-5A55-4C7D-9621-3F1CC18082C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464C6-FD41-479F-9378-0A8F4CB7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76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DDBFB-5A55-4C7D-9621-3F1CC18082C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464C6-FD41-479F-9378-0A8F4CB7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509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DDBFB-5A55-4C7D-9621-3F1CC18082C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464C6-FD41-479F-9378-0A8F4CB7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3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DDBFB-5A55-4C7D-9621-3F1CC18082C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464C6-FD41-479F-9378-0A8F4CB7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991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6126051"/>
            <a:ext cx="12192000" cy="7319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DDBFB-5A55-4C7D-9621-3F1CC18082C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464C6-FD41-479F-9378-0A8F4CB778E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955" y="6131000"/>
            <a:ext cx="2502389" cy="7821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24"/>
          <a:stretch/>
        </p:blipFill>
        <p:spPr>
          <a:xfrm>
            <a:off x="65649" y="6236854"/>
            <a:ext cx="3028741" cy="62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93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211" t="20235" r="24553" b="21407"/>
          <a:stretch/>
        </p:blipFill>
        <p:spPr>
          <a:xfrm>
            <a:off x="3468386" y="-297769"/>
            <a:ext cx="5255228" cy="6378091"/>
          </a:xfrm>
          <a:prstGeom prst="rect">
            <a:avLst/>
          </a:prstGeom>
          <a:effectLst>
            <a:softEdge rad="215900"/>
          </a:effectLst>
        </p:spPr>
      </p:pic>
      <p:sp>
        <p:nvSpPr>
          <p:cNvPr id="6" name="TextBox 5"/>
          <p:cNvSpPr txBox="1"/>
          <p:nvPr/>
        </p:nvSpPr>
        <p:spPr>
          <a:xfrm rot="20893601">
            <a:off x="3655915" y="2182821"/>
            <a:ext cx="471475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accent4"/>
                </a:solidFill>
                <a:latin typeface="Lucida Handwriting" panose="03010101010101010101" pitchFamily="66" charset="0"/>
              </a:rPr>
              <a:t>servers</a:t>
            </a:r>
            <a:endParaRPr lang="en-US" sz="7200" b="1" dirty="0">
              <a:solidFill>
                <a:schemeClr val="accent4"/>
              </a:solidFill>
              <a:latin typeface="Lucida Handwriting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018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26" b="-115"/>
          <a:stretch/>
        </p:blipFill>
        <p:spPr>
          <a:xfrm>
            <a:off x="0" y="-249864"/>
            <a:ext cx="12192000" cy="638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396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Manager’s/Engineers/CXX’s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Manager/Engineer/CXX </a:t>
            </a:r>
          </a:p>
          <a:p>
            <a:r>
              <a:rPr lang="en-US" dirty="0"/>
              <a:t>[Calendar blocks visual] </a:t>
            </a:r>
            <a:r>
              <a:rPr lang="mr-IN" dirty="0"/>
              <a:t>–</a:t>
            </a:r>
            <a:r>
              <a:rPr lang="en-US" dirty="0"/>
              <a:t> governance, meetings, reports, reviews</a:t>
            </a:r>
          </a:p>
          <a:p>
            <a:r>
              <a:rPr lang="en-US" dirty="0"/>
              <a:t>Engineer : Delivery , requirements, test, train, provision, post-mortems</a:t>
            </a:r>
          </a:p>
          <a:p>
            <a:r>
              <a:rPr lang="en-US" dirty="0"/>
              <a:t>CXX </a:t>
            </a:r>
            <a:r>
              <a:rPr lang="mr-IN" dirty="0"/>
              <a:t>–</a:t>
            </a:r>
            <a:r>
              <a:rPr lang="en-US" dirty="0"/>
              <a:t> wondering why no one is focused on the big business problems (how are they spending their time??!)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999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analysis report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Job Descriptions -&gt; How time is actually spent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18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 some strategy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Value Chain Mapping</a:t>
            </a:r>
          </a:p>
          <a:p>
            <a:r>
              <a:rPr lang="en-US" dirty="0"/>
              <a:t>Show size bubble to relate to time/energy savings on how you do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982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133975" y="2346325"/>
            <a:ext cx="2771775" cy="1325563"/>
          </a:xfrm>
        </p:spPr>
        <p:txBody>
          <a:bodyPr/>
          <a:lstStyle/>
          <a:p>
            <a:r>
              <a:rPr lang="en-US" dirty="0"/>
              <a:t>-Break-</a:t>
            </a:r>
          </a:p>
        </p:txBody>
      </p:sp>
    </p:spTree>
    <p:extLst>
      <p:ext uri="{BB962C8B-B14F-4D97-AF65-F5344CB8AC3E}">
        <p14:creationId xmlns:p14="http://schemas.microsoft.com/office/powerpoint/2010/main" val="1528839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Quick intro to </a:t>
            </a:r>
            <a:r>
              <a:rPr lang="en-US" b="1" dirty="0" err="1">
                <a:solidFill>
                  <a:schemeClr val="accent4"/>
                </a:solidFill>
              </a:rPr>
              <a:t>serverless</a:t>
            </a:r>
            <a:endParaRPr 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Patterns</a:t>
            </a:r>
          </a:p>
          <a:p>
            <a:r>
              <a:rPr lang="en-US" dirty="0"/>
              <a:t>Framework</a:t>
            </a:r>
          </a:p>
          <a:p>
            <a:r>
              <a:rPr lang="en-US" dirty="0"/>
              <a:t>AWS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4795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Define what we’re talking about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Serverless</a:t>
            </a:r>
            <a:r>
              <a:rPr lang="en-US" dirty="0"/>
              <a:t> as general pattern</a:t>
            </a:r>
          </a:p>
          <a:p>
            <a:r>
              <a:rPr lang="en-US" dirty="0"/>
              <a:t>Specifically using experience we have with using the </a:t>
            </a:r>
            <a:r>
              <a:rPr lang="en-US" dirty="0" err="1"/>
              <a:t>Serverless</a:t>
            </a:r>
            <a:r>
              <a:rPr lang="en-US" dirty="0"/>
              <a:t> Framework on AWS</a:t>
            </a:r>
          </a:p>
        </p:txBody>
      </p:sp>
    </p:spTree>
    <p:extLst>
      <p:ext uri="{BB962C8B-B14F-4D97-AF65-F5344CB8AC3E}">
        <p14:creationId xmlns:p14="http://schemas.microsoft.com/office/powerpoint/2010/main" val="3922689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Where’s the audience at, and our premise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Maturity framework of DevOps/cloud adoption</a:t>
            </a:r>
          </a:p>
          <a:p>
            <a:pPr lvl="1"/>
            <a:r>
              <a:rPr lang="en-US" dirty="0"/>
              <a:t>Show framework, ask people where they are, we will show how </a:t>
            </a:r>
            <a:r>
              <a:rPr lang="en-US" dirty="0" err="1"/>
              <a:t>serverless</a:t>
            </a:r>
            <a:r>
              <a:rPr lang="en-US" dirty="0"/>
              <a:t> gets you to most mature stage</a:t>
            </a:r>
          </a:p>
          <a:p>
            <a:pPr lvl="1"/>
            <a:endParaRPr lang="en-US" dirty="0"/>
          </a:p>
          <a:p>
            <a:r>
              <a:rPr lang="en-US" dirty="0"/>
              <a:t>Makes it easier for you to do all the things you should have done before</a:t>
            </a:r>
          </a:p>
          <a:p>
            <a:pPr lvl="1"/>
            <a:r>
              <a:rPr lang="en-US" dirty="0" err="1"/>
              <a:t>Serverless</a:t>
            </a:r>
            <a:r>
              <a:rPr lang="en-US" dirty="0"/>
              <a:t> democratizes the DevOps movement</a:t>
            </a:r>
          </a:p>
          <a:p>
            <a:pPr lvl="1"/>
            <a:r>
              <a:rPr lang="en-US" dirty="0" err="1"/>
              <a:t>Serverless</a:t>
            </a:r>
            <a:r>
              <a:rPr lang="en-US" dirty="0"/>
              <a:t> is the pinnacle of the DevOps movement</a:t>
            </a:r>
          </a:p>
          <a:p>
            <a:pPr lvl="1"/>
            <a:r>
              <a:rPr lang="en-US" dirty="0"/>
              <a:t>We think </a:t>
            </a:r>
            <a:r>
              <a:rPr lang="en-US" dirty="0" err="1"/>
              <a:t>serverless</a:t>
            </a:r>
            <a:r>
              <a:rPr lang="en-US" dirty="0"/>
              <a:t> is the best opportunity for adopting DevOps best practices at your organization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945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DevOps &amp; cloud best practices maturity model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099653"/>
              </p:ext>
            </p:extLst>
          </p:nvPr>
        </p:nvGraphicFramePr>
        <p:xfrm>
          <a:off x="0" y="1433345"/>
          <a:ext cx="12192000" cy="535432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2007955">
                  <a:extLst>
                    <a:ext uri="{9D8B030D-6E8A-4147-A177-3AD203B41FA5}">
                      <a16:colId xmlns:a16="http://schemas.microsoft.com/office/drawing/2014/main" val="2231685289"/>
                    </a:ext>
                  </a:extLst>
                </a:gridCol>
                <a:gridCol w="3025457">
                  <a:extLst>
                    <a:ext uri="{9D8B030D-6E8A-4147-A177-3AD203B41FA5}">
                      <a16:colId xmlns:a16="http://schemas.microsoft.com/office/drawing/2014/main" val="692404139"/>
                    </a:ext>
                  </a:extLst>
                </a:gridCol>
                <a:gridCol w="3579294">
                  <a:extLst>
                    <a:ext uri="{9D8B030D-6E8A-4147-A177-3AD203B41FA5}">
                      <a16:colId xmlns:a16="http://schemas.microsoft.com/office/drawing/2014/main" val="435260598"/>
                    </a:ext>
                  </a:extLst>
                </a:gridCol>
                <a:gridCol w="3579294">
                  <a:extLst>
                    <a:ext uri="{9D8B030D-6E8A-4147-A177-3AD203B41FA5}">
                      <a16:colId xmlns:a16="http://schemas.microsoft.com/office/drawing/2014/main" val="33719163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III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4742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Culture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Execute defined processes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Learning organization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Feedback loops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753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Organization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Technology &amp; platform teams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-"/>
                        <a:tabLst/>
                        <a:defRPr/>
                      </a:pPr>
                      <a:r>
                        <a:rPr lang="en-US" sz="1600" dirty="0"/>
                        <a:t>Lifecycle teams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Autonomous product lifecycle teams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372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Projects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Large, cross-team projects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Multi-year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-"/>
                        <a:tabLst/>
                        <a:defRPr/>
                      </a:pPr>
                      <a:r>
                        <a:rPr lang="en-US" sz="1600" dirty="0"/>
                        <a:t>Series of small, discrete projects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-"/>
                        <a:tabLst/>
                        <a:defRPr/>
                      </a:pPr>
                      <a:r>
                        <a:rPr lang="en-US" sz="1600" dirty="0"/>
                        <a:t>Some cross-cutting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Focus on products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Mission-based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Autonomy and experimentation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Iterative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0727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Data decision making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 err="1"/>
                        <a:t>HiPPO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Structured, schedule reporting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Frequently in silos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Data-driven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Everyone in organization has access to all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96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Delivery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Monthly (+)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Manual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Weekly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Automated in some environments, for some applications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Multiple times a day</a:t>
                      </a:r>
                    </a:p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Fully automated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369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Cloud adoption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Exploring the cloud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Moving to the cloud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100% cloud adoption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5041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Operations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Analyzing to see if something broke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Analyzing to see if business value created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2553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Security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Security theater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Firewall security blanket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Calibri" panose="020F0502020204030204" pitchFamily="34" charset="0"/>
                        <a:buChar char="-"/>
                      </a:pPr>
                      <a:r>
                        <a:rPr lang="en-US" sz="1600" dirty="0"/>
                        <a:t>Publish security practices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2695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4180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/>
                </a:solidFill>
              </a:rPr>
              <a:t>Serverless</a:t>
            </a:r>
            <a:r>
              <a:rPr lang="en-US" b="1" dirty="0">
                <a:solidFill>
                  <a:schemeClr val="accent4"/>
                </a:solidFill>
              </a:rPr>
              <a:t> is a commodity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Lets you move yourself up the value chain</a:t>
            </a:r>
          </a:p>
          <a:p>
            <a:r>
              <a:rPr lang="en-US" dirty="0" err="1"/>
              <a:t>Wardley</a:t>
            </a:r>
            <a:r>
              <a:rPr lang="en-US" dirty="0"/>
              <a:t> graph included here</a:t>
            </a:r>
          </a:p>
          <a:p>
            <a:pPr lvl="1"/>
            <a:r>
              <a:rPr lang="en-US" dirty="0"/>
              <a:t>(revisit at the end when discussing adoption paths)</a:t>
            </a:r>
          </a:p>
          <a:p>
            <a:pPr lvl="2"/>
            <a:r>
              <a:rPr lang="en-US" dirty="0" err="1"/>
              <a:t>Serverless</a:t>
            </a:r>
            <a:r>
              <a:rPr lang="en-US" dirty="0"/>
              <a:t> is focusing on the top of the value chain</a:t>
            </a:r>
          </a:p>
          <a:p>
            <a:pPr lvl="2"/>
            <a:r>
              <a:rPr lang="en-US" dirty="0"/>
              <a:t>Lift and shift is focusing on the bottom of the value chain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807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8000" dirty="0"/>
              <a:t>Your business </a:t>
            </a:r>
            <a:br>
              <a:rPr lang="en-US" sz="8000" dirty="0"/>
            </a:br>
            <a:r>
              <a:rPr lang="en-US" sz="8000" dirty="0"/>
              <a:t>doesn’t have</a:t>
            </a:r>
            <a:br>
              <a:rPr lang="en-US" sz="8000" dirty="0"/>
            </a:br>
            <a:r>
              <a:rPr lang="en-US" sz="8000" dirty="0"/>
              <a:t>technology problems</a:t>
            </a:r>
          </a:p>
        </p:txBody>
      </p:sp>
    </p:spTree>
    <p:extLst>
      <p:ext uri="{BB962C8B-B14F-4D97-AF65-F5344CB8AC3E}">
        <p14:creationId xmlns:p14="http://schemas.microsoft.com/office/powerpoint/2010/main" val="4126321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4695725"/>
              </p:ext>
            </p:extLst>
          </p:nvPr>
        </p:nvGraphicFramePr>
        <p:xfrm>
          <a:off x="2942391" y="85016"/>
          <a:ext cx="8992944" cy="606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812956099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521412371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2084850869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2211834361"/>
                    </a:ext>
                  </a:extLst>
                </a:gridCol>
              </a:tblGrid>
              <a:tr h="1737360"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Visible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94554820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Value chain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817369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2000" dirty="0"/>
                        <a:t>Invisible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454137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lnL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lnL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972654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en-US" sz="2400" b="1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1692327"/>
                  </a:ext>
                </a:extLst>
              </a:tr>
            </a:tbl>
          </a:graphicData>
        </a:graphic>
      </p:graphicFrame>
      <p:sp>
        <p:nvSpPr>
          <p:cNvPr id="42" name="TextBox 41"/>
          <p:cNvSpPr txBox="1"/>
          <p:nvPr/>
        </p:nvSpPr>
        <p:spPr>
          <a:xfrm>
            <a:off x="5440720" y="-61757"/>
            <a:ext cx="1394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Customer</a:t>
            </a:r>
          </a:p>
        </p:txBody>
      </p:sp>
      <p:cxnSp>
        <p:nvCxnSpPr>
          <p:cNvPr id="63" name="Straight Connector 62"/>
          <p:cNvCxnSpPr>
            <a:cxnSpLocks/>
            <a:stCxn id="104" idx="7"/>
          </p:cNvCxnSpPr>
          <p:nvPr/>
        </p:nvCxnSpPr>
        <p:spPr>
          <a:xfrm flipV="1">
            <a:off x="5021754" y="398776"/>
            <a:ext cx="773513" cy="4284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cxnSpLocks/>
            <a:stCxn id="99" idx="7"/>
          </p:cNvCxnSpPr>
          <p:nvPr/>
        </p:nvCxnSpPr>
        <p:spPr>
          <a:xfrm flipV="1">
            <a:off x="5447969" y="388076"/>
            <a:ext cx="554212" cy="13057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cxnSpLocks/>
            <a:stCxn id="98" idx="1"/>
          </p:cNvCxnSpPr>
          <p:nvPr/>
        </p:nvCxnSpPr>
        <p:spPr>
          <a:xfrm flipH="1" flipV="1">
            <a:off x="6319744" y="388076"/>
            <a:ext cx="493774" cy="4391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cxnSpLocks/>
            <a:stCxn id="99" idx="5"/>
            <a:endCxn id="101" idx="1"/>
          </p:cNvCxnSpPr>
          <p:nvPr/>
        </p:nvCxnSpPr>
        <p:spPr>
          <a:xfrm>
            <a:off x="5447969" y="1837404"/>
            <a:ext cx="576244" cy="57456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cxnSpLocks/>
            <a:stCxn id="104" idx="5"/>
            <a:endCxn id="99" idx="1"/>
          </p:cNvCxnSpPr>
          <p:nvPr/>
        </p:nvCxnSpPr>
        <p:spPr>
          <a:xfrm>
            <a:off x="5021754" y="970774"/>
            <a:ext cx="282642" cy="7230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cxnSpLocks/>
            <a:stCxn id="98" idx="3"/>
            <a:endCxn id="101" idx="7"/>
          </p:cNvCxnSpPr>
          <p:nvPr/>
        </p:nvCxnSpPr>
        <p:spPr>
          <a:xfrm flipH="1">
            <a:off x="6167786" y="970774"/>
            <a:ext cx="645732" cy="144119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cxnSpLocks/>
            <a:stCxn id="191" idx="5"/>
            <a:endCxn id="172" idx="1"/>
          </p:cNvCxnSpPr>
          <p:nvPr/>
        </p:nvCxnSpPr>
        <p:spPr>
          <a:xfrm>
            <a:off x="5469360" y="4074576"/>
            <a:ext cx="556795" cy="6557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cxnSpLocks/>
            <a:stCxn id="175" idx="0"/>
            <a:endCxn id="172" idx="4"/>
          </p:cNvCxnSpPr>
          <p:nvPr/>
        </p:nvCxnSpPr>
        <p:spPr>
          <a:xfrm flipV="1">
            <a:off x="6097868" y="4903624"/>
            <a:ext cx="74" cy="40499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/>
          <p:cNvSpPr txBox="1"/>
          <p:nvPr/>
        </p:nvSpPr>
        <p:spPr>
          <a:xfrm>
            <a:off x="7025562" y="668154"/>
            <a:ext cx="4613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Share, view, comment, like pictures</a:t>
            </a:r>
          </a:p>
        </p:txBody>
      </p:sp>
      <p:sp>
        <p:nvSpPr>
          <p:cNvPr id="140" name="TextBox 139"/>
          <p:cNvSpPr txBox="1"/>
          <p:nvPr/>
        </p:nvSpPr>
        <p:spPr>
          <a:xfrm>
            <a:off x="3475897" y="342162"/>
            <a:ext cx="16195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Manipulate</a:t>
            </a:r>
          </a:p>
          <a:p>
            <a:pPr algn="ctr"/>
            <a:r>
              <a:rPr lang="en-US" sz="2400" dirty="0"/>
              <a:t>pictures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4233378" y="1430090"/>
            <a:ext cx="11889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Upload</a:t>
            </a:r>
          </a:p>
          <a:p>
            <a:r>
              <a:rPr lang="en-US" sz="2400" dirty="0"/>
              <a:t>pictures</a:t>
            </a:r>
          </a:p>
        </p:txBody>
      </p:sp>
      <p:sp>
        <p:nvSpPr>
          <p:cNvPr id="150" name="TextBox 149"/>
          <p:cNvSpPr txBox="1"/>
          <p:nvPr/>
        </p:nvSpPr>
        <p:spPr>
          <a:xfrm>
            <a:off x="6197520" y="2244160"/>
            <a:ext cx="686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App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6203717" y="2920135"/>
            <a:ext cx="1263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Platform</a:t>
            </a:r>
          </a:p>
        </p:txBody>
      </p:sp>
      <p:grpSp>
        <p:nvGrpSpPr>
          <p:cNvPr id="170" name="Group 169"/>
          <p:cNvGrpSpPr/>
          <p:nvPr/>
        </p:nvGrpSpPr>
        <p:grpSpPr>
          <a:xfrm>
            <a:off x="5996420" y="4568120"/>
            <a:ext cx="1787555" cy="461665"/>
            <a:chOff x="4483561" y="803986"/>
            <a:chExt cx="1787555" cy="461665"/>
          </a:xfrm>
        </p:grpSpPr>
        <p:sp>
          <p:nvSpPr>
            <p:cNvPr id="171" name="TextBox 170"/>
            <p:cNvSpPr txBox="1"/>
            <p:nvPr/>
          </p:nvSpPr>
          <p:spPr>
            <a:xfrm>
              <a:off x="4634193" y="803986"/>
              <a:ext cx="16369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Data center</a:t>
              </a:r>
            </a:p>
          </p:txBody>
        </p:sp>
        <p:sp>
          <p:nvSpPr>
            <p:cNvPr id="172" name="Oval 171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5996346" y="5179313"/>
            <a:ext cx="1179144" cy="461665"/>
            <a:chOff x="4483561" y="807137"/>
            <a:chExt cx="1179144" cy="461665"/>
          </a:xfrm>
        </p:grpSpPr>
        <p:sp>
          <p:nvSpPr>
            <p:cNvPr id="174" name="TextBox 173"/>
            <p:cNvSpPr txBox="1"/>
            <p:nvPr/>
          </p:nvSpPr>
          <p:spPr>
            <a:xfrm>
              <a:off x="4686604" y="807137"/>
              <a:ext cx="97610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Power</a:t>
              </a:r>
            </a:p>
          </p:txBody>
        </p:sp>
        <p:sp>
          <p:nvSpPr>
            <p:cNvPr id="175" name="Oval 174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5" name="Straight Connector 184"/>
          <p:cNvCxnSpPr>
            <a:cxnSpLocks/>
            <a:stCxn id="96" idx="0"/>
            <a:endCxn id="101" idx="4"/>
          </p:cNvCxnSpPr>
          <p:nvPr/>
        </p:nvCxnSpPr>
        <p:spPr>
          <a:xfrm flipV="1">
            <a:off x="6095999" y="2585277"/>
            <a:ext cx="1" cy="4836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9" name="Group 188"/>
          <p:cNvGrpSpPr/>
          <p:nvPr/>
        </p:nvGrpSpPr>
        <p:grpSpPr>
          <a:xfrm>
            <a:off x="4161692" y="3901268"/>
            <a:ext cx="1337403" cy="563021"/>
            <a:chOff x="3349201" y="936447"/>
            <a:chExt cx="1337403" cy="563021"/>
          </a:xfrm>
        </p:grpSpPr>
        <p:sp>
          <p:nvSpPr>
            <p:cNvPr id="190" name="TextBox 189"/>
            <p:cNvSpPr txBox="1"/>
            <p:nvPr/>
          </p:nvSpPr>
          <p:spPr>
            <a:xfrm>
              <a:off x="3349201" y="1037803"/>
              <a:ext cx="13322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Compute</a:t>
              </a:r>
            </a:p>
          </p:txBody>
        </p:sp>
        <p:sp>
          <p:nvSpPr>
            <p:cNvPr id="191" name="Oval 190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3" name="Straight Connector 192"/>
          <p:cNvCxnSpPr>
            <a:cxnSpLocks/>
            <a:stCxn id="96" idx="4"/>
            <a:endCxn id="191" idx="7"/>
          </p:cNvCxnSpPr>
          <p:nvPr/>
        </p:nvCxnSpPr>
        <p:spPr>
          <a:xfrm flipH="1">
            <a:off x="5469360" y="3271945"/>
            <a:ext cx="626639" cy="6590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/>
          <p:cNvGrpSpPr/>
          <p:nvPr/>
        </p:nvGrpSpPr>
        <p:grpSpPr>
          <a:xfrm>
            <a:off x="6697331" y="3895345"/>
            <a:ext cx="1197947" cy="580648"/>
            <a:chOff x="4483561" y="936447"/>
            <a:chExt cx="1197947" cy="580648"/>
          </a:xfrm>
        </p:grpSpPr>
        <p:sp>
          <p:nvSpPr>
            <p:cNvPr id="73" name="TextBox 72"/>
            <p:cNvSpPr txBox="1"/>
            <p:nvPr/>
          </p:nvSpPr>
          <p:spPr>
            <a:xfrm>
              <a:off x="4550108" y="1055430"/>
              <a:ext cx="11314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Storage</a:t>
              </a:r>
            </a:p>
          </p:txBody>
        </p:sp>
        <p:sp>
          <p:nvSpPr>
            <p:cNvPr id="74" name="Oval 73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5" name="Straight Connector 74"/>
          <p:cNvCxnSpPr>
            <a:cxnSpLocks/>
            <a:stCxn id="96" idx="4"/>
            <a:endCxn id="74" idx="1"/>
          </p:cNvCxnSpPr>
          <p:nvPr/>
        </p:nvCxnSpPr>
        <p:spPr>
          <a:xfrm>
            <a:off x="6095999" y="3271945"/>
            <a:ext cx="631067" cy="6531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cxnSpLocks/>
            <a:stCxn id="172" idx="7"/>
            <a:endCxn id="74" idx="3"/>
          </p:cNvCxnSpPr>
          <p:nvPr/>
        </p:nvCxnSpPr>
        <p:spPr>
          <a:xfrm flipV="1">
            <a:off x="6169728" y="4068653"/>
            <a:ext cx="557338" cy="66166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5994477" y="3068902"/>
            <a:ext cx="203043" cy="2030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6783783" y="797466"/>
            <a:ext cx="203043" cy="2030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5274661" y="1664096"/>
            <a:ext cx="203043" cy="2030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5994478" y="2382234"/>
            <a:ext cx="203043" cy="2030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4848446" y="797466"/>
            <a:ext cx="203043" cy="203043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72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52400" y="108857"/>
          <a:ext cx="11868672" cy="606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812956099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521412371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2084850869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2211834361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198129916"/>
                    </a:ext>
                  </a:extLst>
                </a:gridCol>
              </a:tblGrid>
              <a:tr h="1737360"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Visible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94554820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Value chain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2817369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2000" dirty="0"/>
                        <a:t>Invisible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454137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Genesis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Custom Built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Product / Rental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Commodity + Utility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972654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Evolution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1692327"/>
                  </a:ext>
                </a:extLst>
              </a:tr>
            </a:tbl>
          </a:graphicData>
        </a:graphic>
      </p:graphicFrame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6988629" y="5958115"/>
            <a:ext cx="3984171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cxnSpLocks/>
          </p:cNvCxnSpPr>
          <p:nvPr/>
        </p:nvCxnSpPr>
        <p:spPr>
          <a:xfrm>
            <a:off x="1589314" y="5958115"/>
            <a:ext cx="3984171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787936" y="-33281"/>
            <a:ext cx="1394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Customer</a:t>
            </a:r>
          </a:p>
        </p:txBody>
      </p:sp>
      <p:cxnSp>
        <p:nvCxnSpPr>
          <p:cNvPr id="63" name="Straight Connector 62"/>
          <p:cNvCxnSpPr>
            <a:cxnSpLocks/>
            <a:stCxn id="141" idx="7"/>
          </p:cNvCxnSpPr>
          <p:nvPr/>
        </p:nvCxnSpPr>
        <p:spPr>
          <a:xfrm flipV="1">
            <a:off x="4115765" y="381877"/>
            <a:ext cx="786786" cy="3340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cxnSpLocks/>
            <a:stCxn id="146" idx="0"/>
          </p:cNvCxnSpPr>
          <p:nvPr/>
        </p:nvCxnSpPr>
        <p:spPr>
          <a:xfrm flipV="1">
            <a:off x="5135805" y="392269"/>
            <a:ext cx="190120" cy="10725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cxnSpLocks/>
            <a:stCxn id="131" idx="0"/>
          </p:cNvCxnSpPr>
          <p:nvPr/>
        </p:nvCxnSpPr>
        <p:spPr>
          <a:xfrm flipH="1" flipV="1">
            <a:off x="5775011" y="392269"/>
            <a:ext cx="120455" cy="14029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cxnSpLocks/>
            <a:stCxn id="146" idx="5"/>
            <a:endCxn id="151" idx="2"/>
          </p:cNvCxnSpPr>
          <p:nvPr/>
        </p:nvCxnSpPr>
        <p:spPr>
          <a:xfrm>
            <a:off x="5276240" y="1803817"/>
            <a:ext cx="426460" cy="1262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cxnSpLocks/>
            <a:stCxn id="141" idx="5"/>
            <a:endCxn id="146" idx="2"/>
          </p:cNvCxnSpPr>
          <p:nvPr/>
        </p:nvCxnSpPr>
        <p:spPr>
          <a:xfrm>
            <a:off x="4115765" y="1374870"/>
            <a:ext cx="821435" cy="2885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cxnSpLocks/>
            <a:stCxn id="131" idx="4"/>
            <a:endCxn id="151" idx="0"/>
          </p:cNvCxnSpPr>
          <p:nvPr/>
        </p:nvCxnSpPr>
        <p:spPr>
          <a:xfrm flipH="1">
            <a:off x="5884720" y="1206399"/>
            <a:ext cx="10746" cy="54165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cxnSpLocks/>
            <a:stCxn id="191" idx="5"/>
            <a:endCxn id="172" idx="1"/>
          </p:cNvCxnSpPr>
          <p:nvPr/>
        </p:nvCxnSpPr>
        <p:spPr>
          <a:xfrm>
            <a:off x="8702148" y="3986737"/>
            <a:ext cx="1049080" cy="509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cxnSpLocks/>
            <a:stCxn id="175" idx="2"/>
            <a:endCxn id="172" idx="5"/>
          </p:cNvCxnSpPr>
          <p:nvPr/>
        </p:nvCxnSpPr>
        <p:spPr>
          <a:xfrm flipH="1" flipV="1">
            <a:off x="9894801" y="4640246"/>
            <a:ext cx="861390" cy="4192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9" name="Group 128"/>
          <p:cNvGrpSpPr/>
          <p:nvPr/>
        </p:nvGrpSpPr>
        <p:grpSpPr>
          <a:xfrm>
            <a:off x="5558546" y="532560"/>
            <a:ext cx="5247692" cy="673839"/>
            <a:chOff x="4052547" y="755965"/>
            <a:chExt cx="5247692" cy="673839"/>
          </a:xfrm>
        </p:grpSpPr>
        <p:sp>
          <p:nvSpPr>
            <p:cNvPr id="130" name="TextBox 129"/>
            <p:cNvSpPr txBox="1"/>
            <p:nvPr/>
          </p:nvSpPr>
          <p:spPr>
            <a:xfrm>
              <a:off x="4686604" y="807137"/>
              <a:ext cx="46136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Share, view, comment, like pictures</a:t>
              </a:r>
            </a:p>
          </p:txBody>
        </p:sp>
        <p:sp>
          <p:nvSpPr>
            <p:cNvPr id="131" name="Oval 130"/>
            <p:cNvSpPr/>
            <p:nvPr/>
          </p:nvSpPr>
          <p:spPr>
            <a:xfrm>
              <a:off x="4052547" y="755965"/>
              <a:ext cx="673839" cy="673839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1975791" y="299072"/>
            <a:ext cx="2276446" cy="1212270"/>
            <a:chOff x="3069650" y="520057"/>
            <a:chExt cx="2276446" cy="1212270"/>
          </a:xfrm>
        </p:grpSpPr>
        <p:sp>
          <p:nvSpPr>
            <p:cNvPr id="140" name="TextBox 139"/>
            <p:cNvSpPr txBox="1"/>
            <p:nvPr/>
          </p:nvSpPr>
          <p:spPr>
            <a:xfrm>
              <a:off x="3069650" y="520057"/>
              <a:ext cx="161954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Manipulate</a:t>
              </a:r>
            </a:p>
            <a:p>
              <a:pPr algn="ctr"/>
              <a:r>
                <a:rPr lang="en-US" sz="2400" dirty="0"/>
                <a:t>pictures</a:t>
              </a:r>
            </a:p>
          </p:txBody>
        </p:sp>
        <p:sp>
          <p:nvSpPr>
            <p:cNvPr id="141" name="Oval 140"/>
            <p:cNvSpPr/>
            <p:nvPr/>
          </p:nvSpPr>
          <p:spPr>
            <a:xfrm>
              <a:off x="4414205" y="800436"/>
              <a:ext cx="931891" cy="93189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4306491" y="1464777"/>
            <a:ext cx="1188915" cy="1135215"/>
            <a:chOff x="3675744" y="812375"/>
            <a:chExt cx="1188915" cy="1135215"/>
          </a:xfrm>
        </p:grpSpPr>
        <p:sp>
          <p:nvSpPr>
            <p:cNvPr id="145" name="TextBox 144"/>
            <p:cNvSpPr txBox="1"/>
            <p:nvPr/>
          </p:nvSpPr>
          <p:spPr>
            <a:xfrm>
              <a:off x="3675744" y="1116593"/>
              <a:ext cx="118891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Upload</a:t>
              </a:r>
            </a:p>
            <a:p>
              <a:r>
                <a:rPr lang="en-US" sz="2400" dirty="0"/>
                <a:t>pictures</a:t>
              </a:r>
            </a:p>
          </p:txBody>
        </p:sp>
        <p:sp>
          <p:nvSpPr>
            <p:cNvPr id="146" name="Oval 145"/>
            <p:cNvSpPr/>
            <p:nvPr/>
          </p:nvSpPr>
          <p:spPr>
            <a:xfrm>
              <a:off x="4306453" y="812375"/>
              <a:ext cx="397210" cy="39721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5702700" y="1650425"/>
            <a:ext cx="1013601" cy="461665"/>
            <a:chOff x="4359409" y="695494"/>
            <a:chExt cx="1013601" cy="461665"/>
          </a:xfrm>
        </p:grpSpPr>
        <p:sp>
          <p:nvSpPr>
            <p:cNvPr id="150" name="TextBox 149"/>
            <p:cNvSpPr txBox="1"/>
            <p:nvPr/>
          </p:nvSpPr>
          <p:spPr>
            <a:xfrm>
              <a:off x="4686604" y="695494"/>
              <a:ext cx="6864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App</a:t>
              </a:r>
            </a:p>
          </p:txBody>
        </p:sp>
        <p:sp>
          <p:nvSpPr>
            <p:cNvPr id="151" name="Oval 150"/>
            <p:cNvSpPr/>
            <p:nvPr/>
          </p:nvSpPr>
          <p:spPr>
            <a:xfrm>
              <a:off x="4359409" y="793120"/>
              <a:ext cx="364039" cy="364039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6074383" y="2748517"/>
            <a:ext cx="1263744" cy="759010"/>
            <a:chOff x="3618362" y="781073"/>
            <a:chExt cx="1263744" cy="759010"/>
          </a:xfrm>
        </p:grpSpPr>
        <p:sp>
          <p:nvSpPr>
            <p:cNvPr id="168" name="TextBox 167"/>
            <p:cNvSpPr txBox="1"/>
            <p:nvPr/>
          </p:nvSpPr>
          <p:spPr>
            <a:xfrm>
              <a:off x="3618362" y="1078418"/>
              <a:ext cx="12637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Platform</a:t>
              </a:r>
            </a:p>
          </p:txBody>
        </p:sp>
        <p:sp>
          <p:nvSpPr>
            <p:cNvPr id="169" name="Oval 168"/>
            <p:cNvSpPr/>
            <p:nvPr/>
          </p:nvSpPr>
          <p:spPr>
            <a:xfrm>
              <a:off x="4483561" y="781073"/>
              <a:ext cx="358418" cy="35841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9721493" y="4145784"/>
            <a:ext cx="1810137" cy="524197"/>
            <a:chOff x="4483561" y="615293"/>
            <a:chExt cx="1810137" cy="524197"/>
          </a:xfrm>
        </p:grpSpPr>
        <p:sp>
          <p:nvSpPr>
            <p:cNvPr id="171" name="TextBox 170"/>
            <p:cNvSpPr txBox="1"/>
            <p:nvPr/>
          </p:nvSpPr>
          <p:spPr>
            <a:xfrm>
              <a:off x="4656775" y="615293"/>
              <a:ext cx="16369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Data center</a:t>
              </a:r>
            </a:p>
          </p:txBody>
        </p:sp>
        <p:sp>
          <p:nvSpPr>
            <p:cNvPr id="172" name="Oval 171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10756191" y="4828694"/>
            <a:ext cx="1179144" cy="461665"/>
            <a:chOff x="4483561" y="807137"/>
            <a:chExt cx="1179144" cy="461665"/>
          </a:xfrm>
        </p:grpSpPr>
        <p:sp>
          <p:nvSpPr>
            <p:cNvPr id="174" name="TextBox 173"/>
            <p:cNvSpPr txBox="1"/>
            <p:nvPr/>
          </p:nvSpPr>
          <p:spPr>
            <a:xfrm>
              <a:off x="4686604" y="807137"/>
              <a:ext cx="97610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Power</a:t>
              </a:r>
            </a:p>
          </p:txBody>
        </p:sp>
        <p:sp>
          <p:nvSpPr>
            <p:cNvPr id="175" name="Oval 174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5" name="Straight Connector 184"/>
          <p:cNvCxnSpPr>
            <a:cxnSpLocks/>
            <a:stCxn id="169" idx="1"/>
            <a:endCxn id="151" idx="5"/>
          </p:cNvCxnSpPr>
          <p:nvPr/>
        </p:nvCxnSpPr>
        <p:spPr>
          <a:xfrm flipH="1" flipV="1">
            <a:off x="6013427" y="2058778"/>
            <a:ext cx="978644" cy="7422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9" name="Group 188"/>
          <p:cNvGrpSpPr/>
          <p:nvPr/>
        </p:nvGrpSpPr>
        <p:grpSpPr>
          <a:xfrm>
            <a:off x="7648426" y="3813429"/>
            <a:ext cx="1332288" cy="617501"/>
            <a:chOff x="3603147" y="936447"/>
            <a:chExt cx="1332288" cy="617501"/>
          </a:xfrm>
        </p:grpSpPr>
        <p:sp>
          <p:nvSpPr>
            <p:cNvPr id="190" name="TextBox 189"/>
            <p:cNvSpPr txBox="1"/>
            <p:nvPr/>
          </p:nvSpPr>
          <p:spPr>
            <a:xfrm>
              <a:off x="3603147" y="1092283"/>
              <a:ext cx="13322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Compute</a:t>
              </a:r>
            </a:p>
          </p:txBody>
        </p:sp>
        <p:sp>
          <p:nvSpPr>
            <p:cNvPr id="191" name="Oval 190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3" name="Straight Connector 192"/>
          <p:cNvCxnSpPr>
            <a:cxnSpLocks/>
            <a:stCxn id="169" idx="5"/>
            <a:endCxn id="191" idx="1"/>
          </p:cNvCxnSpPr>
          <p:nvPr/>
        </p:nvCxnSpPr>
        <p:spPr>
          <a:xfrm>
            <a:off x="7245511" y="3054446"/>
            <a:ext cx="1313064" cy="7887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22626">
            <a:off x="7763773" y="2973993"/>
            <a:ext cx="2936346" cy="1678870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9643700" y="3264739"/>
            <a:ext cx="1334443" cy="461665"/>
            <a:chOff x="4483561" y="807137"/>
            <a:chExt cx="1334443" cy="461665"/>
          </a:xfrm>
        </p:grpSpPr>
        <p:sp>
          <p:nvSpPr>
            <p:cNvPr id="73" name="TextBox 72"/>
            <p:cNvSpPr txBox="1"/>
            <p:nvPr/>
          </p:nvSpPr>
          <p:spPr>
            <a:xfrm>
              <a:off x="4686604" y="807137"/>
              <a:ext cx="11314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Storage</a:t>
              </a:r>
            </a:p>
          </p:txBody>
        </p:sp>
        <p:sp>
          <p:nvSpPr>
            <p:cNvPr id="74" name="Oval 73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5" name="Straight Connector 74"/>
          <p:cNvCxnSpPr>
            <a:cxnSpLocks/>
            <a:stCxn id="169" idx="5"/>
            <a:endCxn id="74" idx="2"/>
          </p:cNvCxnSpPr>
          <p:nvPr/>
        </p:nvCxnSpPr>
        <p:spPr>
          <a:xfrm>
            <a:off x="7245511" y="3054446"/>
            <a:ext cx="2398189" cy="4411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cxnSpLocks/>
            <a:stCxn id="172" idx="0"/>
            <a:endCxn id="74" idx="4"/>
          </p:cNvCxnSpPr>
          <p:nvPr/>
        </p:nvCxnSpPr>
        <p:spPr>
          <a:xfrm flipH="1" flipV="1">
            <a:off x="9745222" y="3597092"/>
            <a:ext cx="77793" cy="8698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372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327199"/>
              </p:ext>
            </p:extLst>
          </p:nvPr>
        </p:nvGraphicFramePr>
        <p:xfrm>
          <a:off x="152400" y="108857"/>
          <a:ext cx="11868672" cy="606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812956099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521412371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2084850869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2211834361"/>
                    </a:ext>
                  </a:extLst>
                </a:gridCol>
                <a:gridCol w="2875728">
                  <a:extLst>
                    <a:ext uri="{9D8B030D-6E8A-4147-A177-3AD203B41FA5}">
                      <a16:colId xmlns:a16="http://schemas.microsoft.com/office/drawing/2014/main" val="198129916"/>
                    </a:ext>
                  </a:extLst>
                </a:gridCol>
              </a:tblGrid>
              <a:tr h="1737360"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Visible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94554820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Value chain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2817369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r>
                        <a:rPr lang="en-US" sz="2000" dirty="0"/>
                        <a:t>Invisible</a:t>
                      </a:r>
                    </a:p>
                  </a:txBody>
                  <a:tcPr vert="vert270" anchor="ctr"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454137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Genesis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Custom Built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Product / Rental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Commodity + Utility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972654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Evolution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1692327"/>
                  </a:ext>
                </a:extLst>
              </a:tr>
            </a:tbl>
          </a:graphicData>
        </a:graphic>
      </p:graphicFrame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6988629" y="5958115"/>
            <a:ext cx="3984171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cxnSpLocks/>
          </p:cNvCxnSpPr>
          <p:nvPr/>
        </p:nvCxnSpPr>
        <p:spPr>
          <a:xfrm>
            <a:off x="1589314" y="5958115"/>
            <a:ext cx="3984171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787936" y="-33281"/>
            <a:ext cx="1394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Customer</a:t>
            </a:r>
          </a:p>
        </p:txBody>
      </p:sp>
      <p:cxnSp>
        <p:nvCxnSpPr>
          <p:cNvPr id="63" name="Straight Connector 62"/>
          <p:cNvCxnSpPr>
            <a:cxnSpLocks/>
            <a:stCxn id="141" idx="7"/>
          </p:cNvCxnSpPr>
          <p:nvPr/>
        </p:nvCxnSpPr>
        <p:spPr>
          <a:xfrm flipV="1">
            <a:off x="3743591" y="394188"/>
            <a:ext cx="1024326" cy="3819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cxnSpLocks/>
            <a:stCxn id="146" idx="0"/>
          </p:cNvCxnSpPr>
          <p:nvPr/>
        </p:nvCxnSpPr>
        <p:spPr>
          <a:xfrm flipV="1">
            <a:off x="5215830" y="451281"/>
            <a:ext cx="144693" cy="11375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cxnSpLocks/>
            <a:stCxn id="131" idx="0"/>
          </p:cNvCxnSpPr>
          <p:nvPr/>
        </p:nvCxnSpPr>
        <p:spPr>
          <a:xfrm flipH="1" flipV="1">
            <a:off x="5683742" y="394186"/>
            <a:ext cx="249208" cy="3188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cxnSpLocks/>
            <a:stCxn id="146" idx="5"/>
            <a:endCxn id="151" idx="2"/>
          </p:cNvCxnSpPr>
          <p:nvPr/>
        </p:nvCxnSpPr>
        <p:spPr>
          <a:xfrm>
            <a:off x="5287616" y="1762157"/>
            <a:ext cx="587080" cy="23074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cxnSpLocks/>
            <a:stCxn id="141" idx="5"/>
            <a:endCxn id="146" idx="1"/>
          </p:cNvCxnSpPr>
          <p:nvPr/>
        </p:nvCxnSpPr>
        <p:spPr>
          <a:xfrm>
            <a:off x="3743591" y="1069351"/>
            <a:ext cx="1400452" cy="54923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cxnSpLocks/>
            <a:stCxn id="131" idx="4"/>
            <a:endCxn id="151" idx="0"/>
          </p:cNvCxnSpPr>
          <p:nvPr/>
        </p:nvCxnSpPr>
        <p:spPr>
          <a:xfrm>
            <a:off x="5932950" y="1030330"/>
            <a:ext cx="43268" cy="861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cxnSpLocks/>
            <a:stCxn id="191" idx="5"/>
            <a:endCxn id="172" idx="1"/>
          </p:cNvCxnSpPr>
          <p:nvPr/>
        </p:nvCxnSpPr>
        <p:spPr>
          <a:xfrm>
            <a:off x="5856269" y="4205156"/>
            <a:ext cx="329317" cy="804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cxnSpLocks/>
            <a:stCxn id="175" idx="2"/>
            <a:endCxn id="172" idx="6"/>
          </p:cNvCxnSpPr>
          <p:nvPr/>
        </p:nvCxnSpPr>
        <p:spPr>
          <a:xfrm flipH="1" flipV="1">
            <a:off x="6569958" y="4444822"/>
            <a:ext cx="4186233" cy="61470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9" name="Group 128"/>
          <p:cNvGrpSpPr/>
          <p:nvPr/>
        </p:nvGrpSpPr>
        <p:grpSpPr>
          <a:xfrm>
            <a:off x="5774306" y="583732"/>
            <a:ext cx="4930922" cy="461665"/>
            <a:chOff x="4369317" y="807137"/>
            <a:chExt cx="4930922" cy="461665"/>
          </a:xfrm>
        </p:grpSpPr>
        <p:sp>
          <p:nvSpPr>
            <p:cNvPr id="130" name="TextBox 129"/>
            <p:cNvSpPr txBox="1"/>
            <p:nvPr/>
          </p:nvSpPr>
          <p:spPr>
            <a:xfrm>
              <a:off x="4686604" y="807137"/>
              <a:ext cx="46136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Share, view, comment, like pictures</a:t>
              </a:r>
            </a:p>
          </p:txBody>
        </p:sp>
        <p:sp>
          <p:nvSpPr>
            <p:cNvPr id="131" name="Oval 130"/>
            <p:cNvSpPr/>
            <p:nvPr/>
          </p:nvSpPr>
          <p:spPr>
            <a:xfrm>
              <a:off x="4369317" y="936447"/>
              <a:ext cx="317288" cy="31728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1975791" y="299072"/>
            <a:ext cx="1828518" cy="830997"/>
            <a:chOff x="3069650" y="520057"/>
            <a:chExt cx="1828518" cy="830997"/>
          </a:xfrm>
        </p:grpSpPr>
        <p:sp>
          <p:nvSpPr>
            <p:cNvPr id="140" name="TextBox 139"/>
            <p:cNvSpPr txBox="1"/>
            <p:nvPr/>
          </p:nvSpPr>
          <p:spPr>
            <a:xfrm>
              <a:off x="3069650" y="520057"/>
              <a:ext cx="161954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Manipulate</a:t>
              </a:r>
            </a:p>
            <a:p>
              <a:pPr algn="ctr"/>
              <a:r>
                <a:rPr lang="en-US" sz="2400" dirty="0"/>
                <a:t>pictures</a:t>
              </a:r>
            </a:p>
          </p:txBody>
        </p:sp>
        <p:sp>
          <p:nvSpPr>
            <p:cNvPr id="141" name="Oval 140"/>
            <p:cNvSpPr/>
            <p:nvPr/>
          </p:nvSpPr>
          <p:spPr>
            <a:xfrm>
              <a:off x="4483561" y="936447"/>
              <a:ext cx="414607" cy="414607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4306491" y="1588849"/>
            <a:ext cx="1188915" cy="1011143"/>
            <a:chOff x="3675744" y="936447"/>
            <a:chExt cx="1188915" cy="1011143"/>
          </a:xfrm>
        </p:grpSpPr>
        <p:sp>
          <p:nvSpPr>
            <p:cNvPr id="145" name="TextBox 144"/>
            <p:cNvSpPr txBox="1"/>
            <p:nvPr/>
          </p:nvSpPr>
          <p:spPr>
            <a:xfrm>
              <a:off x="3675744" y="1116593"/>
              <a:ext cx="118891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Upload</a:t>
              </a:r>
            </a:p>
            <a:p>
              <a:r>
                <a:rPr lang="en-US" sz="2400" dirty="0"/>
                <a:t>pictures</a:t>
              </a:r>
            </a:p>
          </p:txBody>
        </p:sp>
        <p:sp>
          <p:nvSpPr>
            <p:cNvPr id="146" name="Oval 145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5874696" y="1650425"/>
            <a:ext cx="889449" cy="461665"/>
            <a:chOff x="4483561" y="695494"/>
            <a:chExt cx="889449" cy="461665"/>
          </a:xfrm>
        </p:grpSpPr>
        <p:sp>
          <p:nvSpPr>
            <p:cNvPr id="150" name="TextBox 149"/>
            <p:cNvSpPr txBox="1"/>
            <p:nvPr/>
          </p:nvSpPr>
          <p:spPr>
            <a:xfrm>
              <a:off x="4686604" y="695494"/>
              <a:ext cx="6864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App</a:t>
              </a:r>
            </a:p>
          </p:txBody>
        </p:sp>
        <p:sp>
          <p:nvSpPr>
            <p:cNvPr id="151" name="Oval 150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6939582" y="2774581"/>
            <a:ext cx="1466787" cy="461665"/>
            <a:chOff x="4483561" y="807137"/>
            <a:chExt cx="1466787" cy="461665"/>
          </a:xfrm>
        </p:grpSpPr>
        <p:sp>
          <p:nvSpPr>
            <p:cNvPr id="168" name="TextBox 167"/>
            <p:cNvSpPr txBox="1"/>
            <p:nvPr/>
          </p:nvSpPr>
          <p:spPr>
            <a:xfrm>
              <a:off x="4686604" y="807137"/>
              <a:ext cx="12637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Platform</a:t>
              </a:r>
            </a:p>
          </p:txBody>
        </p:sp>
        <p:sp>
          <p:nvSpPr>
            <p:cNvPr id="169" name="Oval 168"/>
            <p:cNvSpPr/>
            <p:nvPr/>
          </p:nvSpPr>
          <p:spPr>
            <a:xfrm>
              <a:off x="4483561" y="835591"/>
              <a:ext cx="303899" cy="303899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5602480" y="4219662"/>
            <a:ext cx="1636923" cy="890624"/>
            <a:chOff x="3719127" y="689171"/>
            <a:chExt cx="1636923" cy="890624"/>
          </a:xfrm>
        </p:grpSpPr>
        <p:sp>
          <p:nvSpPr>
            <p:cNvPr id="171" name="TextBox 170"/>
            <p:cNvSpPr txBox="1"/>
            <p:nvPr/>
          </p:nvSpPr>
          <p:spPr>
            <a:xfrm>
              <a:off x="3719127" y="1118130"/>
              <a:ext cx="16369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Data center</a:t>
              </a:r>
            </a:p>
          </p:txBody>
        </p:sp>
        <p:sp>
          <p:nvSpPr>
            <p:cNvPr id="172" name="Oval 171"/>
            <p:cNvSpPr/>
            <p:nvPr/>
          </p:nvSpPr>
          <p:spPr>
            <a:xfrm>
              <a:off x="4236285" y="689171"/>
              <a:ext cx="450320" cy="45032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10756191" y="4828694"/>
            <a:ext cx="1179144" cy="461665"/>
            <a:chOff x="4483561" y="807137"/>
            <a:chExt cx="1179144" cy="461665"/>
          </a:xfrm>
        </p:grpSpPr>
        <p:sp>
          <p:nvSpPr>
            <p:cNvPr id="174" name="TextBox 173"/>
            <p:cNvSpPr txBox="1"/>
            <p:nvPr/>
          </p:nvSpPr>
          <p:spPr>
            <a:xfrm>
              <a:off x="4686604" y="807137"/>
              <a:ext cx="97610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Power</a:t>
              </a:r>
            </a:p>
          </p:txBody>
        </p:sp>
        <p:sp>
          <p:nvSpPr>
            <p:cNvPr id="175" name="Oval 174"/>
            <p:cNvSpPr/>
            <p:nvPr/>
          </p:nvSpPr>
          <p:spPr>
            <a:xfrm>
              <a:off x="4483561" y="936447"/>
              <a:ext cx="203043" cy="20304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5" name="Straight Connector 184"/>
          <p:cNvCxnSpPr>
            <a:cxnSpLocks/>
            <a:stCxn id="169" idx="1"/>
            <a:endCxn id="151" idx="4"/>
          </p:cNvCxnSpPr>
          <p:nvPr/>
        </p:nvCxnSpPr>
        <p:spPr>
          <a:xfrm flipH="1" flipV="1">
            <a:off x="5976218" y="2094421"/>
            <a:ext cx="1007869" cy="75311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9" name="Group 188"/>
          <p:cNvGrpSpPr/>
          <p:nvPr/>
        </p:nvGrpSpPr>
        <p:grpSpPr>
          <a:xfrm>
            <a:off x="3910010" y="3531919"/>
            <a:ext cx="2061768" cy="788746"/>
            <a:chOff x="3219310" y="654937"/>
            <a:chExt cx="2061768" cy="788746"/>
          </a:xfrm>
        </p:grpSpPr>
        <p:sp>
          <p:nvSpPr>
            <p:cNvPr id="190" name="TextBox 189"/>
            <p:cNvSpPr txBox="1"/>
            <p:nvPr/>
          </p:nvSpPr>
          <p:spPr>
            <a:xfrm>
              <a:off x="3219310" y="807137"/>
              <a:ext cx="13322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Compute</a:t>
              </a:r>
            </a:p>
          </p:txBody>
        </p:sp>
        <p:sp>
          <p:nvSpPr>
            <p:cNvPr id="191" name="Oval 190"/>
            <p:cNvSpPr/>
            <p:nvPr/>
          </p:nvSpPr>
          <p:spPr>
            <a:xfrm>
              <a:off x="4492332" y="654937"/>
              <a:ext cx="788746" cy="78874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93" name="Straight Connector 192"/>
          <p:cNvCxnSpPr>
            <a:cxnSpLocks/>
            <a:stCxn id="169" idx="3"/>
            <a:endCxn id="191" idx="7"/>
          </p:cNvCxnSpPr>
          <p:nvPr/>
        </p:nvCxnSpPr>
        <p:spPr>
          <a:xfrm flipH="1">
            <a:off x="5856269" y="3062429"/>
            <a:ext cx="1127818" cy="58499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6801102" y="3591059"/>
            <a:ext cx="1574444" cy="486638"/>
            <a:chOff x="4243560" y="795347"/>
            <a:chExt cx="1574444" cy="486638"/>
          </a:xfrm>
        </p:grpSpPr>
        <p:sp>
          <p:nvSpPr>
            <p:cNvPr id="48" name="TextBox 47"/>
            <p:cNvSpPr txBox="1"/>
            <p:nvPr/>
          </p:nvSpPr>
          <p:spPr>
            <a:xfrm>
              <a:off x="4686604" y="795347"/>
              <a:ext cx="11314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Storage</a:t>
              </a:r>
            </a:p>
          </p:txBody>
        </p:sp>
        <p:sp>
          <p:nvSpPr>
            <p:cNvPr id="49" name="Oval 48"/>
            <p:cNvSpPr/>
            <p:nvPr/>
          </p:nvSpPr>
          <p:spPr>
            <a:xfrm>
              <a:off x="4243560" y="801984"/>
              <a:ext cx="480001" cy="48000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50" name="Straight Connector 49"/>
          <p:cNvCxnSpPr>
            <a:cxnSpLocks/>
            <a:stCxn id="169" idx="4"/>
            <a:endCxn id="49" idx="0"/>
          </p:cNvCxnSpPr>
          <p:nvPr/>
        </p:nvCxnSpPr>
        <p:spPr>
          <a:xfrm flipH="1">
            <a:off x="7041103" y="3106934"/>
            <a:ext cx="50429" cy="4907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cxnSpLocks/>
            <a:stCxn id="172" idx="7"/>
            <a:endCxn id="49" idx="4"/>
          </p:cNvCxnSpPr>
          <p:nvPr/>
        </p:nvCxnSpPr>
        <p:spPr>
          <a:xfrm flipV="1">
            <a:off x="6504010" y="4077697"/>
            <a:ext cx="537093" cy="2079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6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01164">
            <a:off x="4804988" y="3194346"/>
            <a:ext cx="3230377" cy="171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736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DevOps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  <a:p>
            <a:r>
              <a:rPr lang="en-US" dirty="0"/>
              <a:t>CI/CD for increased speed and stability</a:t>
            </a:r>
          </a:p>
          <a:p>
            <a:r>
              <a:rPr lang="en-US" dirty="0"/>
              <a:t>Monoliths to microservices to functions</a:t>
            </a:r>
          </a:p>
          <a:p>
            <a:r>
              <a:rPr lang="en-US" dirty="0"/>
              <a:t>Small teams, highly cohesive and loosely coupled</a:t>
            </a:r>
          </a:p>
          <a:p>
            <a:r>
              <a:rPr lang="en-US" dirty="0"/>
              <a:t>Only pay for what you use</a:t>
            </a:r>
          </a:p>
          <a:p>
            <a:r>
              <a:rPr lang="en-US" dirty="0"/>
              <a:t>Polyglot – the right language/framework for the job</a:t>
            </a:r>
          </a:p>
        </p:txBody>
      </p:sp>
    </p:spTree>
    <p:extLst>
      <p:ext uri="{BB962C8B-B14F-4D97-AF65-F5344CB8AC3E}">
        <p14:creationId xmlns:p14="http://schemas.microsoft.com/office/powerpoint/2010/main" val="18597065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Benefits of </a:t>
            </a:r>
            <a:r>
              <a:rPr lang="en-US" b="1" dirty="0" err="1">
                <a:solidFill>
                  <a:schemeClr val="accent4"/>
                </a:solidFill>
              </a:rPr>
              <a:t>serverless</a:t>
            </a:r>
            <a:endParaRPr 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True variable cost computing</a:t>
            </a:r>
          </a:p>
          <a:p>
            <a:r>
              <a:rPr lang="en-US" dirty="0"/>
              <a:t>Time to market goes from months or weeks to days or hours</a:t>
            </a:r>
          </a:p>
          <a:p>
            <a:r>
              <a:rPr lang="en-US" dirty="0"/>
              <a:t>Built in support for things you should be doing already</a:t>
            </a:r>
          </a:p>
          <a:p>
            <a:pPr lvl="1"/>
            <a:r>
              <a:rPr lang="en-US" dirty="0"/>
              <a:t>Infrastructure as code</a:t>
            </a:r>
          </a:p>
          <a:p>
            <a:pPr lvl="1"/>
            <a:r>
              <a:rPr lang="en-US" dirty="0"/>
              <a:t>API driven development and data analysis to inform product development</a:t>
            </a:r>
          </a:p>
          <a:p>
            <a:pPr lvl="1"/>
            <a:r>
              <a:rPr lang="en-US" dirty="0"/>
              <a:t>Small teams</a:t>
            </a:r>
          </a:p>
        </p:txBody>
      </p:sp>
    </p:spTree>
    <p:extLst>
      <p:ext uri="{BB962C8B-B14F-4D97-AF65-F5344CB8AC3E}">
        <p14:creationId xmlns:p14="http://schemas.microsoft.com/office/powerpoint/2010/main" val="22760683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4"/>
                </a:solidFill>
              </a:rPr>
              <a:t>Serverless</a:t>
            </a:r>
            <a:r>
              <a:rPr lang="en-US" b="1" dirty="0">
                <a:solidFill>
                  <a:schemeClr val="accent4"/>
                </a:solidFill>
              </a:rPr>
              <a:t> as Trojan horse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like magic – haven’t met a developer who didn’t love it</a:t>
            </a:r>
          </a:p>
          <a:p>
            <a:r>
              <a:rPr lang="en-US" dirty="0"/>
              <a:t>Easy to use, easy to experiment with</a:t>
            </a:r>
          </a:p>
          <a:p>
            <a:r>
              <a:rPr lang="en-US" dirty="0"/>
              <a:t>Low cost to learn, develop with, experiment with – only cost is time, no infrastructure or hosting</a:t>
            </a:r>
          </a:p>
        </p:txBody>
      </p:sp>
    </p:spTree>
    <p:extLst>
      <p:ext uri="{BB962C8B-B14F-4D97-AF65-F5344CB8AC3E}">
        <p14:creationId xmlns:p14="http://schemas.microsoft.com/office/powerpoint/2010/main" val="31788488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Who should do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Everyone, but the value will you get is inversely related to the investments you have made in DevOps and the cloud already</a:t>
            </a:r>
          </a:p>
          <a:p>
            <a:r>
              <a:rPr lang="en-US" dirty="0"/>
              <a:t>For mature DevOps and cloud companies the benefits will be more incremental because they are already following best practices</a:t>
            </a:r>
          </a:p>
          <a:p>
            <a:r>
              <a:rPr lang="en-US" dirty="0"/>
              <a:t>For companies without strong DevOps or cloud practices the value is much higher</a:t>
            </a:r>
          </a:p>
        </p:txBody>
      </p:sp>
    </p:spTree>
    <p:extLst>
      <p:ext uri="{BB962C8B-B14F-4D97-AF65-F5344CB8AC3E}">
        <p14:creationId xmlns:p14="http://schemas.microsoft.com/office/powerpoint/2010/main" val="24528921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How to try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people you’ve hired have built a mature DevOps and cloud company they already know about </a:t>
            </a:r>
            <a:r>
              <a:rPr lang="en-US" dirty="0" err="1"/>
              <a:t>serverless</a:t>
            </a:r>
            <a:r>
              <a:rPr lang="en-US" dirty="0"/>
              <a:t> and love it, and probably are already using it</a:t>
            </a:r>
          </a:p>
          <a:p>
            <a:r>
              <a:rPr lang="en-US" dirty="0"/>
              <a:t>If the people you’ve hired haven’t built a mature DevOps and cloud company</a:t>
            </a:r>
          </a:p>
          <a:p>
            <a:pPr lvl="1"/>
            <a:r>
              <a:rPr lang="en-US" dirty="0"/>
              <a:t>If they would like to but can’t for whatever reasons, they likely know about </a:t>
            </a:r>
            <a:r>
              <a:rPr lang="en-US" dirty="0" err="1"/>
              <a:t>serverless</a:t>
            </a:r>
            <a:r>
              <a:rPr lang="en-US" dirty="0"/>
              <a:t> and have used it on side projects and love it</a:t>
            </a:r>
          </a:p>
          <a:p>
            <a:pPr lvl="1"/>
            <a:r>
              <a:rPr lang="en-US" dirty="0"/>
              <a:t>If they aren’t pushing for DevOps or cloud there’s a good chance they don’t know anything about </a:t>
            </a:r>
            <a:r>
              <a:rPr lang="en-US" dirty="0" err="1"/>
              <a:t>serverless</a:t>
            </a:r>
            <a:r>
              <a:rPr lang="en-US" dirty="0"/>
              <a:t> (or DevOps practices in general)</a:t>
            </a:r>
          </a:p>
          <a:p>
            <a:r>
              <a:rPr lang="en-US" dirty="0"/>
              <a:t>Know the group you are working with</a:t>
            </a:r>
          </a:p>
        </p:txBody>
      </p:sp>
    </p:spTree>
    <p:extLst>
      <p:ext uri="{BB962C8B-B14F-4D97-AF65-F5344CB8AC3E}">
        <p14:creationId xmlns:p14="http://schemas.microsoft.com/office/powerpoint/2010/main" val="29850735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Challenges to implement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Retailers run large off the shelf software packages, how to incorporate </a:t>
            </a:r>
            <a:r>
              <a:rPr lang="en-US" dirty="0" err="1"/>
              <a:t>serverless</a:t>
            </a:r>
            <a:r>
              <a:rPr lang="en-US" dirty="0"/>
              <a:t> models around it</a:t>
            </a:r>
          </a:p>
        </p:txBody>
      </p:sp>
    </p:spTree>
    <p:extLst>
      <p:ext uri="{BB962C8B-B14F-4D97-AF65-F5344CB8AC3E}">
        <p14:creationId xmlns:p14="http://schemas.microsoft.com/office/powerpoint/2010/main" val="2979025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GameStop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769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62"/>
          <a:stretch/>
        </p:blipFill>
        <p:spPr>
          <a:xfrm>
            <a:off x="0" y="0"/>
            <a:ext cx="12192000" cy="613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5944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</a:rPr>
              <a:t>Where it’s already started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95" y="1814517"/>
            <a:ext cx="3742451" cy="965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72" y="3141735"/>
            <a:ext cx="6225843" cy="8778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920" y="4905845"/>
            <a:ext cx="5446229" cy="8126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72" y="4483949"/>
            <a:ext cx="3976184" cy="1302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2750" y="2812282"/>
            <a:ext cx="3003399" cy="18200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193" y="127306"/>
            <a:ext cx="4327699" cy="15633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494" y="1666634"/>
            <a:ext cx="6955573" cy="115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61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74" b="2027"/>
          <a:stretch/>
        </p:blipFill>
        <p:spPr>
          <a:xfrm>
            <a:off x="0" y="-10633"/>
            <a:ext cx="12192000" cy="613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056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4368"/>
          <a:stretch/>
        </p:blipFill>
        <p:spPr>
          <a:xfrm>
            <a:off x="0" y="0"/>
            <a:ext cx="12192000" cy="612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352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b="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You don’t have</a:t>
            </a:r>
            <a:br>
              <a:rPr lang="en-US" sz="8000" b="0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n-US" sz="8000" b="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technology problems</a:t>
            </a:r>
          </a:p>
        </p:txBody>
      </p:sp>
      <p:sp>
        <p:nvSpPr>
          <p:cNvPr id="3" name="TextBox 2"/>
          <p:cNvSpPr txBox="1"/>
          <p:nvPr/>
        </p:nvSpPr>
        <p:spPr>
          <a:xfrm rot="20893601">
            <a:off x="2538455" y="777382"/>
            <a:ext cx="711508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Handwriting" panose="03010101010101010101" pitchFamily="66" charset="0"/>
              </a:rPr>
              <a:t>Solving technology problems isn’t your business</a:t>
            </a:r>
            <a:endParaRPr lang="en-US" sz="4800" b="1" dirty="0">
              <a:solidFill>
                <a:schemeClr val="tx1">
                  <a:lumMod val="65000"/>
                  <a:lumOff val="35000"/>
                </a:schemeClr>
              </a:solidFill>
              <a:latin typeface="Lucida Handwriting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779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You still have problems</a:t>
            </a:r>
          </a:p>
        </p:txBody>
      </p:sp>
    </p:spTree>
    <p:extLst>
      <p:ext uri="{BB962C8B-B14F-4D97-AF65-F5344CB8AC3E}">
        <p14:creationId xmlns:p14="http://schemas.microsoft.com/office/powerpoint/2010/main" val="682876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" t="835" r="804" b="25366"/>
          <a:stretch/>
        </p:blipFill>
        <p:spPr>
          <a:xfrm>
            <a:off x="0" y="0"/>
            <a:ext cx="12192000" cy="611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51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9" b="5005"/>
          <a:stretch/>
        </p:blipFill>
        <p:spPr>
          <a:xfrm>
            <a:off x="799032" y="-1"/>
            <a:ext cx="11167912" cy="612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705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874</Words>
  <Application>Microsoft Office PowerPoint</Application>
  <PresentationFormat>Widescreen</PresentationFormat>
  <Paragraphs>190</Paragraphs>
  <Slides>30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Lucida Handwriting</vt:lpstr>
      <vt:lpstr>Mangal</vt:lpstr>
      <vt:lpstr>Office Theme</vt:lpstr>
      <vt:lpstr>PowerPoint Presentation</vt:lpstr>
      <vt:lpstr>Your business  doesn’t have technology problems</vt:lpstr>
      <vt:lpstr>PowerPoint Presentation</vt:lpstr>
      <vt:lpstr>PowerPoint Presentation</vt:lpstr>
      <vt:lpstr>PowerPoint Presentation</vt:lpstr>
      <vt:lpstr>You don’t have technology problems</vt:lpstr>
      <vt:lpstr>You still have problems</vt:lpstr>
      <vt:lpstr>PowerPoint Presentation</vt:lpstr>
      <vt:lpstr>PowerPoint Presentation</vt:lpstr>
      <vt:lpstr>PowerPoint Presentation</vt:lpstr>
      <vt:lpstr>Manager’s/Engineers/CXX’s Agenda</vt:lpstr>
      <vt:lpstr>Workflow analysis report</vt:lpstr>
      <vt:lpstr>Inject some strategy</vt:lpstr>
      <vt:lpstr>-Break-</vt:lpstr>
      <vt:lpstr>Quick intro to serverless</vt:lpstr>
      <vt:lpstr>Define what we’re talking about</vt:lpstr>
      <vt:lpstr>Where’s the audience at, and our premise</vt:lpstr>
      <vt:lpstr>DevOps &amp; cloud best practices maturity model</vt:lpstr>
      <vt:lpstr>Serverless is a commodity</vt:lpstr>
      <vt:lpstr>PowerPoint Presentation</vt:lpstr>
      <vt:lpstr>PowerPoint Presentation</vt:lpstr>
      <vt:lpstr>PowerPoint Presentation</vt:lpstr>
      <vt:lpstr>DevOps best practices</vt:lpstr>
      <vt:lpstr>Benefits of serverless</vt:lpstr>
      <vt:lpstr>Serverless as Trojan horse</vt:lpstr>
      <vt:lpstr>Who should do it</vt:lpstr>
      <vt:lpstr>How to try it</vt:lpstr>
      <vt:lpstr>Challenges to implement</vt:lpstr>
      <vt:lpstr>GameStop</vt:lpstr>
      <vt:lpstr>Where it’s already started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Phillip Manwaring</dc:creator>
  <cp:lastModifiedBy>Phillip Manwaring</cp:lastModifiedBy>
  <cp:revision>143</cp:revision>
  <dcterms:created xsi:type="dcterms:W3CDTF">2017-02-16T16:12:13Z</dcterms:created>
  <dcterms:modified xsi:type="dcterms:W3CDTF">2017-03-01T21:49:41Z</dcterms:modified>
</cp:coreProperties>
</file>

<file path=docProps/thumbnail.jpeg>
</file>